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4"/>
  </p:sldMasterIdLst>
  <p:notesMasterIdLst>
    <p:notesMasterId r:id="rId6"/>
  </p:notesMasterIdLst>
  <p:sldIdLst>
    <p:sldId id="256" r:id="rId5"/>
  </p:sldIdLst>
  <p:sldSz cx="5321300" cy="3771900"/>
  <p:notesSz cx="6858000" cy="9144000"/>
  <p:embeddedFontLst>
    <p:embeddedFont>
      <p:font typeface="Cambria" panose="02040503050406030204" pitchFamily="18" charset="0"/>
      <p:regular r:id="rId7"/>
      <p:bold r:id="rId8"/>
      <p:italic r:id="rId9"/>
      <p:boldItalic r:id="rId10"/>
    </p:embeddedFont>
    <p:embeddedFont>
      <p:font typeface="Verdana" panose="020B0604030504040204" pitchFamily="34" charset="0"/>
      <p:regular r:id="rId11"/>
      <p:bold r:id="rId12"/>
      <p:italic r:id="rId13"/>
      <p:boldItalic r:id="rId14"/>
    </p:embeddedFont>
    <p:embeddedFont>
      <p:font typeface="Verdana Pro" panose="020B0604030504040204" pitchFamily="34" charset="0"/>
      <p:regular r:id="rId15"/>
      <p:bold r:id="rId16"/>
      <p:italic r:id="rId17"/>
      <p:boldItalic r:id="rId18"/>
    </p:embeddedFont>
    <p:embeddedFont>
      <p:font typeface="Verdana Pro Bold" panose="020B0804030504040204" charset="0"/>
      <p:regular r:id="rId19"/>
      <p:bold r:id="rId20"/>
    </p:embeddedFont>
    <p:embeddedFont>
      <p:font typeface="Verdana Pro Italics" panose="020B0604020202020204" charset="0"/>
      <p:regular r:id="rId2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931E"/>
    <a:srgbClr val="E9CC1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186" d="100"/>
          <a:sy n="186" d="100"/>
        </p:scale>
        <p:origin x="1782" y="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2.fntdata"/><Relationship Id="rId13" Type="http://schemas.openxmlformats.org/officeDocument/2006/relationships/font" Target="fonts/font7.fntdata"/><Relationship Id="rId18" Type="http://schemas.openxmlformats.org/officeDocument/2006/relationships/font" Target="fonts/font12.fntdata"/><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font" Target="fonts/font15.fntdata"/><Relationship Id="rId7" Type="http://schemas.openxmlformats.org/officeDocument/2006/relationships/font" Target="fonts/font1.fntdata"/><Relationship Id="rId12" Type="http://schemas.openxmlformats.org/officeDocument/2006/relationships/font" Target="fonts/font6.fntdata"/><Relationship Id="rId17" Type="http://schemas.openxmlformats.org/officeDocument/2006/relationships/font" Target="fonts/font11.fntdata"/><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font" Target="fonts/font10.fntdata"/><Relationship Id="rId20" Type="http://schemas.openxmlformats.org/officeDocument/2006/relationships/font" Target="fonts/font14.fntdata"/><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font" Target="fonts/font5.fntdata"/><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font" Target="fonts/font9.fntdata"/><Relationship Id="rId23" Type="http://schemas.openxmlformats.org/officeDocument/2006/relationships/viewProps" Target="viewProps.xml"/><Relationship Id="rId10" Type="http://schemas.openxmlformats.org/officeDocument/2006/relationships/font" Target="fonts/font4.fntdata"/><Relationship Id="rId19" Type="http://schemas.openxmlformats.org/officeDocument/2006/relationships/font" Target="fonts/font13.fntdata"/><Relationship Id="rId4" Type="http://schemas.openxmlformats.org/officeDocument/2006/relationships/slideMaster" Target="slideMasters/slideMaster1.xml"/><Relationship Id="rId9" Type="http://schemas.openxmlformats.org/officeDocument/2006/relationships/font" Target="fonts/font3.fntdata"/><Relationship Id="rId14" Type="http://schemas.openxmlformats.org/officeDocument/2006/relationships/font" Target="fonts/font8.fntdata"/><Relationship Id="rId22"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im Verheijen" userId="c6f281bc-eac5-4555-9283-913145d24b57" providerId="ADAL" clId="{618D723C-4382-4DAB-8185-E435E5BA4541}"/>
    <pc:docChg chg="custSel modSld">
      <pc:chgData name="Kim Verheijen" userId="c6f281bc-eac5-4555-9283-913145d24b57" providerId="ADAL" clId="{618D723C-4382-4DAB-8185-E435E5BA4541}" dt="2026-05-21T12:16:58.113" v="107" actId="20577"/>
      <pc:docMkLst>
        <pc:docMk/>
      </pc:docMkLst>
      <pc:sldChg chg="modSp mod">
        <pc:chgData name="Kim Verheijen" userId="c6f281bc-eac5-4555-9283-913145d24b57" providerId="ADAL" clId="{618D723C-4382-4DAB-8185-E435E5BA4541}" dt="2026-05-21T12:16:58.113" v="107" actId="20577"/>
        <pc:sldMkLst>
          <pc:docMk/>
          <pc:sldMk cId="0" sldId="256"/>
        </pc:sldMkLst>
        <pc:spChg chg="mod">
          <ac:chgData name="Kim Verheijen" userId="c6f281bc-eac5-4555-9283-913145d24b57" providerId="ADAL" clId="{618D723C-4382-4DAB-8185-E435E5BA4541}" dt="2026-05-21T12:16:58.113" v="107" actId="20577"/>
          <ac:spMkLst>
            <pc:docMk/>
            <pc:sldMk cId="0" sldId="256"/>
            <ac:spMk id="13" creationId="{00000000-0000-0000-0000-000000000000}"/>
          </ac:spMkLst>
        </pc:spChg>
        <pc:spChg chg="mod">
          <ac:chgData name="Kim Verheijen" userId="c6f281bc-eac5-4555-9283-913145d24b57" providerId="ADAL" clId="{618D723C-4382-4DAB-8185-E435E5BA4541}" dt="2026-05-21T12:15:01.690" v="40" actId="20577"/>
          <ac:spMkLst>
            <pc:docMk/>
            <pc:sldMk cId="0" sldId="256"/>
            <ac:spMk id="18" creationId="{00000000-0000-0000-0000-000000000000}"/>
          </ac:spMkLst>
        </pc:spChg>
        <pc:spChg chg="mod">
          <ac:chgData name="Kim Verheijen" userId="c6f281bc-eac5-4555-9283-913145d24b57" providerId="ADAL" clId="{618D723C-4382-4DAB-8185-E435E5BA4541}" dt="2026-05-21T12:16:05.819" v="72" actId="6549"/>
          <ac:spMkLst>
            <pc:docMk/>
            <pc:sldMk cId="0" sldId="256"/>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3E142D-79CC-4C4B-AE03-D7210ECACAF9}" type="datetimeFigureOut">
              <a:rPr lang="nl-NL" smtClean="0"/>
              <a:t>21-5-2026</a:t>
            </a:fld>
            <a:endParaRPr lang="nl-NL"/>
          </a:p>
        </p:txBody>
      </p:sp>
      <p:sp>
        <p:nvSpPr>
          <p:cNvPr id="4" name="Tijdelijke aanduiding voor dia-afbeelding 3"/>
          <p:cNvSpPr>
            <a:spLocks noGrp="1" noRot="1" noChangeAspect="1"/>
          </p:cNvSpPr>
          <p:nvPr>
            <p:ph type="sldImg" idx="2"/>
          </p:nvPr>
        </p:nvSpPr>
        <p:spPr>
          <a:xfrm>
            <a:off x="1252538" y="1143000"/>
            <a:ext cx="4352925"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7483848-E344-424E-A7D6-2D0EF4E523E0}" type="slidenum">
              <a:rPr lang="nl-NL" smtClean="0"/>
              <a:t>‹nr.›</a:t>
            </a:fld>
            <a:endParaRPr lang="nl-NL"/>
          </a:p>
        </p:txBody>
      </p:sp>
    </p:spTree>
    <p:extLst>
      <p:ext uri="{BB962C8B-B14F-4D97-AF65-F5344CB8AC3E}">
        <p14:creationId xmlns:p14="http://schemas.microsoft.com/office/powerpoint/2010/main" val="28977087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800" i="1" dirty="0">
                <a:solidFill>
                  <a:srgbClr val="0070C0"/>
                </a:solidFill>
                <a:effectLst/>
                <a:latin typeface="Calibri Light" panose="020F0302020204030204" pitchFamily="34" charset="0"/>
                <a:ea typeface="Times New Roman" panose="02020603050405020304" pitchFamily="18" charset="0"/>
                <a:cs typeface="Calibri" panose="020F0502020204030204" pitchFamily="34" charset="0"/>
              </a:rPr>
              <a:t>Gebruik (de tekst uit) de </a:t>
            </a:r>
            <a:r>
              <a:rPr lang="nl-NL" sz="1800" i="1" dirty="0" err="1">
                <a:solidFill>
                  <a:srgbClr val="0070C0"/>
                </a:solidFill>
                <a:effectLst/>
                <a:latin typeface="Calibri Light" panose="020F0302020204030204" pitchFamily="34" charset="0"/>
                <a:ea typeface="Times New Roman" panose="02020603050405020304" pitchFamily="18" charset="0"/>
                <a:cs typeface="Calibri" panose="020F0502020204030204" pitchFamily="34" charset="0"/>
              </a:rPr>
              <a:t>visual</a:t>
            </a:r>
            <a:r>
              <a:rPr lang="nl-NL" sz="1800" i="1" dirty="0">
                <a:solidFill>
                  <a:srgbClr val="0070C0"/>
                </a:solidFill>
                <a:effectLst/>
                <a:latin typeface="Calibri Light" panose="020F0302020204030204" pitchFamily="34" charset="0"/>
                <a:ea typeface="Times New Roman" panose="02020603050405020304" pitchFamily="18" charset="0"/>
                <a:cs typeface="Calibri" panose="020F0502020204030204" pitchFamily="34" charset="0"/>
              </a:rPr>
              <a:t> en pas deze aan op schoolniveau </a:t>
            </a:r>
            <a:r>
              <a:rPr lang="nl-NL" sz="1800" i="1">
                <a:solidFill>
                  <a:srgbClr val="0070C0"/>
                </a:solidFill>
                <a:effectLst/>
                <a:latin typeface="Calibri Light" panose="020F0302020204030204" pitchFamily="34" charset="0"/>
                <a:ea typeface="Times New Roman" panose="02020603050405020304" pitchFamily="18" charset="0"/>
                <a:cs typeface="Calibri" panose="020F0502020204030204" pitchFamily="34" charset="0"/>
              </a:rPr>
              <a:t>(incl. </a:t>
            </a:r>
            <a:r>
              <a:rPr lang="nl-NL" sz="1800" i="1" dirty="0">
                <a:solidFill>
                  <a:srgbClr val="0070C0"/>
                </a:solidFill>
                <a:effectLst/>
                <a:latin typeface="Calibri Light" panose="020F0302020204030204" pitchFamily="34" charset="0"/>
                <a:ea typeface="Times New Roman" panose="02020603050405020304" pitchFamily="18" charset="0"/>
                <a:cs typeface="Calibri" panose="020F0502020204030204" pitchFamily="34" charset="0"/>
              </a:rPr>
              <a:t>eigen schoollogo). De tekst </a:t>
            </a:r>
            <a:r>
              <a:rPr lang="nl-NL" sz="1800" i="1" u="sng" dirty="0">
                <a:solidFill>
                  <a:srgbClr val="0070C0"/>
                </a:solidFill>
                <a:effectLst/>
                <a:latin typeface="Calibri Light" panose="020F0302020204030204" pitchFamily="34" charset="0"/>
                <a:ea typeface="Times New Roman" panose="02020603050405020304" pitchFamily="18" charset="0"/>
                <a:cs typeface="Calibri" panose="020F0502020204030204" pitchFamily="34" charset="0"/>
              </a:rPr>
              <a:t>in de cirkels</a:t>
            </a:r>
            <a:r>
              <a:rPr lang="nl-NL" sz="1800" i="1" dirty="0">
                <a:solidFill>
                  <a:srgbClr val="0070C0"/>
                </a:solidFill>
                <a:effectLst/>
                <a:latin typeface="Calibri Light" panose="020F0302020204030204" pitchFamily="34" charset="0"/>
                <a:ea typeface="Times New Roman" panose="02020603050405020304" pitchFamily="18" charset="0"/>
                <a:cs typeface="Calibri" panose="020F0502020204030204" pitchFamily="34" charset="0"/>
              </a:rPr>
              <a:t> is de minimaal te gebruiken tekst, de tekst buiten de cirkels is bedoeld als voorbeeldtekst.</a:t>
            </a:r>
            <a:endParaRPr lang="nl-NL" sz="1800" dirty="0">
              <a:effectLst/>
              <a:latin typeface="Cambria" panose="02040503050406030204" pitchFamily="18" charset="0"/>
              <a:ea typeface="MS Mincho" panose="02020609040205080304" pitchFamily="49" charset="-128"/>
              <a:cs typeface="Times New Roman" panose="02020603050405020304" pitchFamily="18" charset="0"/>
            </a:endParaRPr>
          </a:p>
          <a:p>
            <a:endParaRPr lang="nl-NL" dirty="0"/>
          </a:p>
        </p:txBody>
      </p:sp>
      <p:sp>
        <p:nvSpPr>
          <p:cNvPr id="4" name="Tijdelijke aanduiding voor dianummer 3"/>
          <p:cNvSpPr>
            <a:spLocks noGrp="1"/>
          </p:cNvSpPr>
          <p:nvPr>
            <p:ph type="sldNum" sz="quarter" idx="5"/>
          </p:nvPr>
        </p:nvSpPr>
        <p:spPr/>
        <p:txBody>
          <a:bodyPr/>
          <a:lstStyle/>
          <a:p>
            <a:fld id="{37483848-E344-424E-A7D6-2D0EF4E523E0}" type="slidenum">
              <a:rPr lang="nl-NL" smtClean="0"/>
              <a:t>1</a:t>
            </a:fld>
            <a:endParaRPr lang="nl-NL"/>
          </a:p>
        </p:txBody>
      </p:sp>
    </p:spTree>
    <p:extLst>
      <p:ext uri="{BB962C8B-B14F-4D97-AF65-F5344CB8AC3E}">
        <p14:creationId xmlns:p14="http://schemas.microsoft.com/office/powerpoint/2010/main" val="18425773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5/21/2026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5/21/2026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5/21/2026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5/21/2026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5/21/2026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5/21/2026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5/21/2026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5/21/2026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5/21/2026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5/21/2026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5/21/2026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5/21/2026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‹nr.›</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
          <p:cNvGrpSpPr/>
          <p:nvPr/>
        </p:nvGrpSpPr>
        <p:grpSpPr>
          <a:xfrm>
            <a:off x="-46347" y="1829766"/>
            <a:ext cx="1275384" cy="1275384"/>
            <a:chOff x="0" y="0"/>
            <a:chExt cx="812800" cy="812800"/>
          </a:xfrm>
        </p:grpSpPr>
        <p:sp>
          <p:nvSpPr>
            <p:cNvPr id="4" name="Freeform 4"/>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6931E">
                <a:alpha val="40000"/>
              </a:srgbClr>
            </a:solidFill>
          </p:spPr>
          <p:txBody>
            <a:bodyPr/>
            <a:lstStyle/>
            <a:p>
              <a:endParaRPr lang="nl-NL"/>
            </a:p>
          </p:txBody>
        </p:sp>
        <p:sp>
          <p:nvSpPr>
            <p:cNvPr id="5" name="TextBox 5"/>
            <p:cNvSpPr txBox="1"/>
            <p:nvPr/>
          </p:nvSpPr>
          <p:spPr>
            <a:xfrm>
              <a:off x="76200" y="66675"/>
              <a:ext cx="660400" cy="669925"/>
            </a:xfrm>
            <a:prstGeom prst="rect">
              <a:avLst/>
            </a:prstGeom>
          </p:spPr>
          <p:txBody>
            <a:bodyPr lIns="50800" tIns="50800" rIns="50800" bIns="50800" rtlCol="0" anchor="ctr"/>
            <a:lstStyle/>
            <a:p>
              <a:pPr algn="ctr">
                <a:lnSpc>
                  <a:spcPts val="700"/>
                </a:lnSpc>
              </a:pPr>
              <a:endParaRPr/>
            </a:p>
          </p:txBody>
        </p:sp>
      </p:grpSp>
      <p:grpSp>
        <p:nvGrpSpPr>
          <p:cNvPr id="6" name="Group 6"/>
          <p:cNvGrpSpPr/>
          <p:nvPr/>
        </p:nvGrpSpPr>
        <p:grpSpPr>
          <a:xfrm>
            <a:off x="4413250" y="988484"/>
            <a:ext cx="969540" cy="969540"/>
            <a:chOff x="0" y="0"/>
            <a:chExt cx="812800" cy="812800"/>
          </a:xfrm>
        </p:grpSpPr>
        <p:sp>
          <p:nvSpPr>
            <p:cNvPr id="7" name="Freeform 7"/>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6931E">
                <a:alpha val="40000"/>
              </a:srgbClr>
            </a:solidFill>
          </p:spPr>
          <p:txBody>
            <a:bodyPr/>
            <a:lstStyle/>
            <a:p>
              <a:endParaRPr lang="nl-NL" dirty="0"/>
            </a:p>
          </p:txBody>
        </p:sp>
        <p:sp>
          <p:nvSpPr>
            <p:cNvPr id="8" name="TextBox 8"/>
            <p:cNvSpPr txBox="1"/>
            <p:nvPr/>
          </p:nvSpPr>
          <p:spPr>
            <a:xfrm>
              <a:off x="76200" y="66675"/>
              <a:ext cx="660400" cy="669925"/>
            </a:xfrm>
            <a:prstGeom prst="rect">
              <a:avLst/>
            </a:prstGeom>
          </p:spPr>
          <p:txBody>
            <a:bodyPr lIns="50800" tIns="50800" rIns="50800" bIns="50800" rtlCol="0" anchor="ctr"/>
            <a:lstStyle/>
            <a:p>
              <a:pPr algn="ctr">
                <a:lnSpc>
                  <a:spcPts val="700"/>
                </a:lnSpc>
              </a:pPr>
              <a:endParaRPr/>
            </a:p>
          </p:txBody>
        </p:sp>
      </p:grpSp>
      <p:grpSp>
        <p:nvGrpSpPr>
          <p:cNvPr id="9" name="Group 9"/>
          <p:cNvGrpSpPr/>
          <p:nvPr/>
        </p:nvGrpSpPr>
        <p:grpSpPr>
          <a:xfrm>
            <a:off x="3351303" y="2019483"/>
            <a:ext cx="2362200" cy="2344093"/>
            <a:chOff x="0" y="0"/>
            <a:chExt cx="812800" cy="812800"/>
          </a:xfrm>
        </p:grpSpPr>
        <p:sp>
          <p:nvSpPr>
            <p:cNvPr id="10" name="Freeform 10"/>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6931E">
                <a:alpha val="40000"/>
              </a:srgbClr>
            </a:solidFill>
          </p:spPr>
          <p:txBody>
            <a:bodyPr/>
            <a:lstStyle/>
            <a:p>
              <a:endParaRPr lang="nl-NL"/>
            </a:p>
          </p:txBody>
        </p:sp>
        <p:sp>
          <p:nvSpPr>
            <p:cNvPr id="11" name="TextBox 11"/>
            <p:cNvSpPr txBox="1"/>
            <p:nvPr/>
          </p:nvSpPr>
          <p:spPr>
            <a:xfrm>
              <a:off x="76200" y="66675"/>
              <a:ext cx="660400" cy="669925"/>
            </a:xfrm>
            <a:prstGeom prst="rect">
              <a:avLst/>
            </a:prstGeom>
          </p:spPr>
          <p:txBody>
            <a:bodyPr lIns="50800" tIns="50800" rIns="50800" bIns="50800" rtlCol="0" anchor="ctr"/>
            <a:lstStyle/>
            <a:p>
              <a:pPr algn="ctr">
                <a:lnSpc>
                  <a:spcPts val="700"/>
                </a:lnSpc>
              </a:pPr>
              <a:endParaRPr/>
            </a:p>
          </p:txBody>
        </p:sp>
      </p:grpSp>
      <p:sp>
        <p:nvSpPr>
          <p:cNvPr id="13" name="TextBox 13"/>
          <p:cNvSpPr txBox="1"/>
          <p:nvPr/>
        </p:nvSpPr>
        <p:spPr>
          <a:xfrm>
            <a:off x="2357481" y="165696"/>
            <a:ext cx="2934414" cy="721801"/>
          </a:xfrm>
          <a:prstGeom prst="rect">
            <a:avLst/>
          </a:prstGeom>
        </p:spPr>
        <p:txBody>
          <a:bodyPr wrap="square" lIns="0" tIns="0" rIns="0" bIns="0" rtlCol="0" anchor="t">
            <a:spAutoFit/>
          </a:bodyPr>
          <a:lstStyle/>
          <a:p>
            <a:pPr algn="l">
              <a:lnSpc>
                <a:spcPts val="840"/>
              </a:lnSpc>
            </a:pPr>
            <a:r>
              <a:rPr lang="nl-NL" sz="500" noProof="0" dirty="0">
                <a:solidFill>
                  <a:srgbClr val="000000"/>
                </a:solidFill>
                <a:latin typeface="Verdana" panose="020B0604030504040204" pitchFamily="34" charset="0"/>
                <a:ea typeface="Verdana" panose="020B0604030504040204" pitchFamily="34" charset="0"/>
                <a:cs typeface="Verdana Pro"/>
                <a:sym typeface="Verdana Pro"/>
              </a:rPr>
              <a:t>De basisschool deelt </a:t>
            </a:r>
            <a:r>
              <a:rPr lang="nl-NL" sz="600" b="1" noProof="0" dirty="0">
                <a:solidFill>
                  <a:srgbClr val="000000"/>
                </a:solidFill>
                <a:latin typeface="Verdana" panose="020B0604030504040204" pitchFamily="34" charset="0"/>
                <a:ea typeface="Verdana" panose="020B0604030504040204" pitchFamily="34" charset="0"/>
                <a:cs typeface="Verdana Pro Bold"/>
                <a:sym typeface="Verdana Pro Bold"/>
              </a:rPr>
              <a:t>informatie van het voortgezet onderwijs</a:t>
            </a:r>
            <a:r>
              <a:rPr lang="nl-NL" sz="500" b="1" noProof="0" dirty="0">
                <a:solidFill>
                  <a:srgbClr val="000000"/>
                </a:solidFill>
                <a:latin typeface="Verdana" panose="020B0604030504040204" pitchFamily="34" charset="0"/>
                <a:ea typeface="Verdana" panose="020B0604030504040204" pitchFamily="34" charset="0"/>
                <a:cs typeface="Verdana Pro Bold"/>
                <a:sym typeface="Verdana Pro Bold"/>
              </a:rPr>
              <a:t> </a:t>
            </a:r>
            <a:r>
              <a:rPr lang="nl-NL" sz="500" noProof="0" dirty="0">
                <a:solidFill>
                  <a:srgbClr val="000000"/>
                </a:solidFill>
                <a:latin typeface="Verdana" panose="020B0604030504040204" pitchFamily="34" charset="0"/>
                <a:ea typeface="Verdana" panose="020B0604030504040204" pitchFamily="34" charset="0"/>
                <a:cs typeface="Verdana Pro"/>
                <a:sym typeface="Verdana Pro"/>
              </a:rPr>
              <a:t>in de regio. </a:t>
            </a:r>
          </a:p>
          <a:p>
            <a:pPr algn="l">
              <a:lnSpc>
                <a:spcPts val="700"/>
              </a:lnSpc>
            </a:pPr>
            <a:r>
              <a:rPr lang="nl-NL" sz="500" noProof="0" dirty="0">
                <a:solidFill>
                  <a:srgbClr val="000000"/>
                </a:solidFill>
                <a:latin typeface="Verdana" panose="020B0604030504040204" pitchFamily="34" charset="0"/>
                <a:ea typeface="Verdana" panose="020B0604030504040204" pitchFamily="34" charset="0"/>
                <a:cs typeface="Verdana Pro"/>
                <a:sym typeface="Verdana Pro"/>
              </a:rPr>
              <a:t>· Standaard: doorspelen informatie Mezzoscholen, op aanvraag van ouders ook overige scholen.</a:t>
            </a:r>
          </a:p>
          <a:p>
            <a:pPr algn="l">
              <a:lnSpc>
                <a:spcPts val="700"/>
              </a:lnSpc>
            </a:pPr>
            <a:r>
              <a:rPr lang="nl-NL" sz="500" noProof="0" dirty="0">
                <a:solidFill>
                  <a:srgbClr val="000000"/>
                </a:solidFill>
                <a:latin typeface="Verdana" panose="020B0604030504040204" pitchFamily="34" charset="0"/>
                <a:ea typeface="Verdana" panose="020B0604030504040204" pitchFamily="34" charset="0"/>
                <a:cs typeface="Verdana Pro"/>
                <a:sym typeface="Verdana Pro"/>
              </a:rPr>
              <a:t>· Informatieavond over het voortgezet onderwijs, verzorgd door Mezzo, in het bijzijn van een leerkracht van onze school. </a:t>
            </a:r>
          </a:p>
          <a:p>
            <a:pPr algn="l">
              <a:lnSpc>
                <a:spcPts val="700"/>
              </a:lnSpc>
            </a:pPr>
            <a:r>
              <a:rPr lang="nl-NL" sz="500" noProof="0" dirty="0">
                <a:solidFill>
                  <a:srgbClr val="000000"/>
                </a:solidFill>
                <a:latin typeface="Verdana" panose="020B0604030504040204" pitchFamily="34" charset="0"/>
                <a:ea typeface="Verdana" panose="020B0604030504040204" pitchFamily="34" charset="0"/>
                <a:cs typeface="Verdana Pro"/>
                <a:sym typeface="Verdana Pro"/>
              </a:rPr>
              <a:t>· Deelname aan projecten op het vo (bijv. techniek of Engels) klassikaal, wanneer dit passend en verrijkend is voor het lesprogramma van de groep.</a:t>
            </a:r>
          </a:p>
          <a:p>
            <a:pPr algn="l">
              <a:lnSpc>
                <a:spcPts val="700"/>
              </a:lnSpc>
              <a:spcBef>
                <a:spcPct val="0"/>
              </a:spcBef>
            </a:pPr>
            <a:r>
              <a:rPr lang="nl-NL" sz="500" noProof="0" dirty="0">
                <a:solidFill>
                  <a:srgbClr val="000000"/>
                </a:solidFill>
                <a:latin typeface="Verdana" panose="020B0604030504040204" pitchFamily="34" charset="0"/>
                <a:ea typeface="Verdana" panose="020B0604030504040204" pitchFamily="34" charset="0"/>
                <a:cs typeface="Verdana Pro"/>
                <a:sym typeface="Verdana Pro"/>
              </a:rPr>
              <a:t>· Meeloopdagen worden individueel bezocht, de verantwoordelijkheid ligt bij ouders</a:t>
            </a:r>
            <a:r>
              <a:rPr lang="nl-NL" sz="500" noProof="0" dirty="0">
                <a:solidFill>
                  <a:srgbClr val="000000"/>
                </a:solidFill>
                <a:latin typeface="Verdana Pro"/>
                <a:ea typeface="Verdana Pro"/>
                <a:cs typeface="Verdana Pro"/>
                <a:sym typeface="Verdana Pro"/>
              </a:rPr>
              <a:t>. </a:t>
            </a:r>
          </a:p>
        </p:txBody>
      </p:sp>
      <p:sp>
        <p:nvSpPr>
          <p:cNvPr id="14" name="TextBox 14"/>
          <p:cNvSpPr txBox="1"/>
          <p:nvPr/>
        </p:nvSpPr>
        <p:spPr>
          <a:xfrm>
            <a:off x="175315" y="703229"/>
            <a:ext cx="1669201" cy="1106521"/>
          </a:xfrm>
          <a:prstGeom prst="rect">
            <a:avLst/>
          </a:prstGeom>
        </p:spPr>
        <p:txBody>
          <a:bodyPr lIns="0" tIns="0" rIns="0" bIns="0" rtlCol="0" anchor="t">
            <a:spAutoFit/>
          </a:bodyPr>
          <a:lstStyle/>
          <a:p>
            <a:pPr algn="l">
              <a:lnSpc>
                <a:spcPts val="700"/>
              </a:lnSpc>
              <a:spcBef>
                <a:spcPct val="0"/>
              </a:spcBef>
            </a:pPr>
            <a:r>
              <a:rPr lang="nl-NL" sz="500" u="sng" noProof="0" dirty="0">
                <a:solidFill>
                  <a:srgbClr val="000000"/>
                </a:solidFill>
                <a:latin typeface="Verdana Pro"/>
                <a:ea typeface="Verdana Pro"/>
                <a:cs typeface="Verdana Pro"/>
                <a:sym typeface="Verdana Pro"/>
              </a:rPr>
              <a:t>Groep 7</a:t>
            </a:r>
            <a:r>
              <a:rPr lang="nl-NL" sz="500" noProof="0" dirty="0">
                <a:solidFill>
                  <a:srgbClr val="000000"/>
                </a:solidFill>
                <a:latin typeface="Verdana Pro"/>
                <a:ea typeface="Verdana Pro"/>
                <a:cs typeface="Verdana Pro"/>
                <a:sym typeface="Verdana Pro"/>
              </a:rPr>
              <a:t> laatste oudergesprek: </a:t>
            </a:r>
          </a:p>
          <a:p>
            <a:pPr algn="l">
              <a:lnSpc>
                <a:spcPts val="980"/>
              </a:lnSpc>
              <a:spcBef>
                <a:spcPct val="0"/>
              </a:spcBef>
            </a:pPr>
            <a:r>
              <a:rPr lang="nl-NL" sz="700" b="1" noProof="0" dirty="0">
                <a:solidFill>
                  <a:srgbClr val="000000"/>
                </a:solidFill>
                <a:latin typeface="Verdana Pro Bold"/>
                <a:ea typeface="Verdana Pro Bold"/>
                <a:cs typeface="Verdana Pro Bold"/>
                <a:sym typeface="Verdana Pro Bold"/>
              </a:rPr>
              <a:t>1e (voorlopig) schooladvies</a:t>
            </a:r>
            <a:r>
              <a:rPr lang="nl-NL" sz="700" noProof="0" dirty="0">
                <a:solidFill>
                  <a:srgbClr val="000000"/>
                </a:solidFill>
                <a:latin typeface="Verdana Pro"/>
                <a:ea typeface="Verdana Pro"/>
                <a:cs typeface="Verdana Pro"/>
                <a:sym typeface="Verdana Pro"/>
              </a:rPr>
              <a:t> </a:t>
            </a:r>
          </a:p>
          <a:p>
            <a:pPr algn="l">
              <a:lnSpc>
                <a:spcPts val="700"/>
              </a:lnSpc>
              <a:spcBef>
                <a:spcPct val="0"/>
              </a:spcBef>
            </a:pPr>
            <a:r>
              <a:rPr lang="nl-NL" sz="500" noProof="0" dirty="0">
                <a:solidFill>
                  <a:srgbClr val="000000"/>
                </a:solidFill>
                <a:latin typeface="Verdana Pro"/>
                <a:ea typeface="Verdana Pro"/>
                <a:cs typeface="Verdana Pro"/>
                <a:sym typeface="Verdana Pro"/>
              </a:rPr>
              <a:t>Advisering vanuit gesprekken groepsleerkrachten, kwaliteitscoördinator en team, gebaseerd op een breed inzicht in de ontwikkeling van de leerling: </a:t>
            </a:r>
          </a:p>
          <a:p>
            <a:pPr algn="l">
              <a:lnSpc>
                <a:spcPts val="700"/>
              </a:lnSpc>
              <a:spcBef>
                <a:spcPct val="0"/>
              </a:spcBef>
            </a:pPr>
            <a:r>
              <a:rPr lang="nl-NL" sz="500" noProof="0" dirty="0">
                <a:solidFill>
                  <a:srgbClr val="000000"/>
                </a:solidFill>
                <a:latin typeface="Verdana Pro"/>
                <a:ea typeface="Verdana Pro"/>
                <a:cs typeface="Verdana Pro"/>
                <a:sym typeface="Verdana Pro"/>
              </a:rPr>
              <a:t>· talenten en gedragskenmerken</a:t>
            </a:r>
          </a:p>
          <a:p>
            <a:pPr algn="l">
              <a:lnSpc>
                <a:spcPts val="700"/>
              </a:lnSpc>
              <a:spcBef>
                <a:spcPct val="0"/>
              </a:spcBef>
            </a:pPr>
            <a:r>
              <a:rPr lang="nl-NL" sz="500" noProof="0" dirty="0">
                <a:solidFill>
                  <a:srgbClr val="000000"/>
                </a:solidFill>
                <a:latin typeface="Verdana Pro"/>
                <a:ea typeface="Verdana Pro"/>
                <a:cs typeface="Verdana Pro"/>
                <a:sym typeface="Verdana Pro"/>
              </a:rPr>
              <a:t>· sociaal-emotionele vaardigheden</a:t>
            </a:r>
          </a:p>
          <a:p>
            <a:pPr algn="l">
              <a:lnSpc>
                <a:spcPts val="700"/>
              </a:lnSpc>
              <a:spcBef>
                <a:spcPct val="0"/>
              </a:spcBef>
            </a:pPr>
            <a:r>
              <a:rPr lang="nl-NL" sz="500" noProof="0" dirty="0">
                <a:solidFill>
                  <a:srgbClr val="000000"/>
                </a:solidFill>
                <a:latin typeface="Verdana Pro"/>
                <a:ea typeface="Verdana Pro"/>
                <a:cs typeface="Verdana Pro"/>
                <a:sym typeface="Verdana Pro"/>
              </a:rPr>
              <a:t>· werkhouding en motivatie </a:t>
            </a:r>
          </a:p>
          <a:p>
            <a:pPr algn="l">
              <a:lnSpc>
                <a:spcPts val="700"/>
              </a:lnSpc>
              <a:spcBef>
                <a:spcPct val="0"/>
              </a:spcBef>
            </a:pPr>
            <a:r>
              <a:rPr lang="nl-NL" sz="500" noProof="0" dirty="0">
                <a:solidFill>
                  <a:srgbClr val="000000"/>
                </a:solidFill>
                <a:latin typeface="Verdana Pro"/>
                <a:ea typeface="Verdana Pro"/>
                <a:cs typeface="Verdana Pro"/>
                <a:sym typeface="Verdana Pro"/>
              </a:rPr>
              <a:t>· resultaten van leerlingvolgsysteem- </a:t>
            </a:r>
            <a:br>
              <a:rPr lang="nl-NL" sz="500" noProof="0" dirty="0">
                <a:solidFill>
                  <a:srgbClr val="000000"/>
                </a:solidFill>
                <a:latin typeface="Verdana Pro"/>
                <a:ea typeface="Verdana Pro"/>
                <a:cs typeface="Verdana Pro"/>
                <a:sym typeface="Verdana Pro"/>
              </a:rPr>
            </a:br>
            <a:r>
              <a:rPr lang="nl-NL" sz="500" noProof="0" dirty="0">
                <a:solidFill>
                  <a:srgbClr val="000000"/>
                </a:solidFill>
                <a:latin typeface="Verdana Pro"/>
                <a:ea typeface="Verdana Pro"/>
                <a:cs typeface="Verdana Pro"/>
                <a:sym typeface="Verdana Pro"/>
              </a:rPr>
              <a:t>  en methodetoetsen</a:t>
            </a:r>
          </a:p>
          <a:p>
            <a:pPr algn="l">
              <a:lnSpc>
                <a:spcPts val="700"/>
              </a:lnSpc>
              <a:spcBef>
                <a:spcPct val="0"/>
              </a:spcBef>
            </a:pPr>
            <a:r>
              <a:rPr lang="nl-NL" sz="500" i="1" noProof="0" dirty="0">
                <a:solidFill>
                  <a:srgbClr val="000000"/>
                </a:solidFill>
                <a:latin typeface="Verdana Pro Italics"/>
                <a:ea typeface="Verdana Pro Italics"/>
                <a:cs typeface="Verdana Pro Italics"/>
                <a:sym typeface="Verdana Pro Italics"/>
              </a:rPr>
              <a:t>We adviseren kansrijk vanuit hoge </a:t>
            </a:r>
          </a:p>
          <a:p>
            <a:pPr algn="l">
              <a:lnSpc>
                <a:spcPts val="700"/>
              </a:lnSpc>
              <a:spcBef>
                <a:spcPct val="0"/>
              </a:spcBef>
            </a:pPr>
            <a:r>
              <a:rPr lang="nl-NL" sz="500" i="1" noProof="0" dirty="0">
                <a:solidFill>
                  <a:srgbClr val="000000"/>
                </a:solidFill>
                <a:latin typeface="Verdana Pro Italics"/>
                <a:ea typeface="Verdana Pro Italics"/>
                <a:cs typeface="Verdana Pro Italics"/>
                <a:sym typeface="Verdana Pro Italics"/>
              </a:rPr>
              <a:t> verwachtingen. </a:t>
            </a:r>
          </a:p>
        </p:txBody>
      </p:sp>
      <p:sp>
        <p:nvSpPr>
          <p:cNvPr id="15" name="TextBox 15"/>
          <p:cNvSpPr txBox="1"/>
          <p:nvPr/>
        </p:nvSpPr>
        <p:spPr>
          <a:xfrm>
            <a:off x="171979" y="3038489"/>
            <a:ext cx="1873140" cy="567912"/>
          </a:xfrm>
          <a:prstGeom prst="rect">
            <a:avLst/>
          </a:prstGeom>
        </p:spPr>
        <p:txBody>
          <a:bodyPr wrap="square" lIns="0" tIns="0" rIns="0" bIns="0" rtlCol="0" anchor="t">
            <a:spAutoFit/>
          </a:bodyPr>
          <a:lstStyle/>
          <a:p>
            <a:pPr algn="l">
              <a:lnSpc>
                <a:spcPts val="979"/>
              </a:lnSpc>
              <a:spcBef>
                <a:spcPct val="0"/>
              </a:spcBef>
            </a:pPr>
            <a:r>
              <a:rPr lang="nl-NL" sz="600" b="1" noProof="0" dirty="0">
                <a:solidFill>
                  <a:srgbClr val="000000"/>
                </a:solidFill>
                <a:latin typeface="Verdana Pro Bold"/>
                <a:ea typeface="Verdana Pro Bold"/>
                <a:cs typeface="Verdana Pro Bold"/>
                <a:sym typeface="Verdana Pro Bold"/>
              </a:rPr>
              <a:t>schooladviesgesprekken</a:t>
            </a:r>
          </a:p>
          <a:p>
            <a:pPr algn="l">
              <a:lnSpc>
                <a:spcPts val="699"/>
              </a:lnSpc>
              <a:spcBef>
                <a:spcPct val="0"/>
              </a:spcBef>
            </a:pPr>
            <a:r>
              <a:rPr lang="nl-NL" sz="499" noProof="0" dirty="0">
                <a:solidFill>
                  <a:srgbClr val="000000"/>
                </a:solidFill>
                <a:latin typeface="Verdana Pro"/>
                <a:ea typeface="Verdana Pro"/>
                <a:cs typeface="Verdana Pro"/>
                <a:sym typeface="Verdana Pro"/>
              </a:rPr>
              <a:t>Het advies wordt gegeven in een gesprek waarbij de leerling aanwezig is. Wanneer er vragen of opmerkingen </a:t>
            </a:r>
            <a:br>
              <a:rPr lang="nl-NL" sz="499" noProof="0" dirty="0">
                <a:solidFill>
                  <a:srgbClr val="000000"/>
                </a:solidFill>
                <a:latin typeface="Verdana Pro"/>
                <a:ea typeface="Verdana Pro"/>
                <a:cs typeface="Verdana Pro"/>
                <a:sym typeface="Verdana Pro"/>
              </a:rPr>
            </a:br>
            <a:r>
              <a:rPr lang="nl-NL" sz="499" noProof="0" dirty="0">
                <a:solidFill>
                  <a:srgbClr val="000000"/>
                </a:solidFill>
                <a:latin typeface="Verdana Pro"/>
                <a:ea typeface="Verdana Pro"/>
                <a:cs typeface="Verdana Pro"/>
                <a:sym typeface="Verdana Pro"/>
              </a:rPr>
              <a:t>zijn over het schooladvies vanuit ouders of leerkrachten, wordt de mogelijkheid geboden dit te bespreken in een gesprek waarbij de leerling niet aanwezig is. </a:t>
            </a:r>
          </a:p>
        </p:txBody>
      </p:sp>
      <p:grpSp>
        <p:nvGrpSpPr>
          <p:cNvPr id="20" name="Group 6">
            <a:extLst>
              <a:ext uri="{FF2B5EF4-FFF2-40B4-BE49-F238E27FC236}">
                <a16:creationId xmlns:a16="http://schemas.microsoft.com/office/drawing/2014/main" id="{3FDF2730-4D5E-7EE8-CA53-82D6264E05B9}"/>
              </a:ext>
            </a:extLst>
          </p:cNvPr>
          <p:cNvGrpSpPr/>
          <p:nvPr/>
        </p:nvGrpSpPr>
        <p:grpSpPr>
          <a:xfrm>
            <a:off x="1590656" y="939155"/>
            <a:ext cx="1450994" cy="1450994"/>
            <a:chOff x="0" y="0"/>
            <a:chExt cx="812800" cy="812800"/>
          </a:xfrm>
        </p:grpSpPr>
        <p:sp>
          <p:nvSpPr>
            <p:cNvPr id="21" name="Freeform 7">
              <a:extLst>
                <a:ext uri="{FF2B5EF4-FFF2-40B4-BE49-F238E27FC236}">
                  <a16:creationId xmlns:a16="http://schemas.microsoft.com/office/drawing/2014/main" id="{E0EE0CBA-88CF-96A5-F8A3-1CD366312EC0}"/>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6931E">
                <a:alpha val="40000"/>
              </a:srgbClr>
            </a:solidFill>
          </p:spPr>
          <p:txBody>
            <a:bodyPr/>
            <a:lstStyle/>
            <a:p>
              <a:endParaRPr lang="nl-NL" dirty="0"/>
            </a:p>
          </p:txBody>
        </p:sp>
        <p:sp>
          <p:nvSpPr>
            <p:cNvPr id="22" name="TextBox 8">
              <a:extLst>
                <a:ext uri="{FF2B5EF4-FFF2-40B4-BE49-F238E27FC236}">
                  <a16:creationId xmlns:a16="http://schemas.microsoft.com/office/drawing/2014/main" id="{95A16DBD-0CD7-40D9-3F05-2FC103FB4B84}"/>
                </a:ext>
              </a:extLst>
            </p:cNvPr>
            <p:cNvSpPr txBox="1"/>
            <p:nvPr/>
          </p:nvSpPr>
          <p:spPr>
            <a:xfrm>
              <a:off x="76200" y="66675"/>
              <a:ext cx="660400" cy="669925"/>
            </a:xfrm>
            <a:prstGeom prst="rect">
              <a:avLst/>
            </a:prstGeom>
          </p:spPr>
          <p:txBody>
            <a:bodyPr lIns="50800" tIns="50800" rIns="50800" bIns="50800" rtlCol="0" anchor="ctr"/>
            <a:lstStyle/>
            <a:p>
              <a:pPr algn="ctr">
                <a:lnSpc>
                  <a:spcPts val="700"/>
                </a:lnSpc>
              </a:pPr>
              <a:endParaRPr/>
            </a:p>
          </p:txBody>
        </p:sp>
      </p:grpSp>
      <p:grpSp>
        <p:nvGrpSpPr>
          <p:cNvPr id="25" name="Groep 24">
            <a:extLst>
              <a:ext uri="{FF2B5EF4-FFF2-40B4-BE49-F238E27FC236}">
                <a16:creationId xmlns:a16="http://schemas.microsoft.com/office/drawing/2014/main" id="{B32FA4B6-C51B-D3F7-62CF-02213E5F7894}"/>
              </a:ext>
            </a:extLst>
          </p:cNvPr>
          <p:cNvGrpSpPr/>
          <p:nvPr/>
        </p:nvGrpSpPr>
        <p:grpSpPr>
          <a:xfrm>
            <a:off x="2127250" y="3024869"/>
            <a:ext cx="1143000" cy="613681"/>
            <a:chOff x="2265742" y="3071865"/>
            <a:chExt cx="1004508" cy="539324"/>
          </a:xfrm>
        </p:grpSpPr>
        <p:sp>
          <p:nvSpPr>
            <p:cNvPr id="23" name="Freeform 12">
              <a:extLst>
                <a:ext uri="{FF2B5EF4-FFF2-40B4-BE49-F238E27FC236}">
                  <a16:creationId xmlns:a16="http://schemas.microsoft.com/office/drawing/2014/main" id="{5E36CD0F-24A5-337D-5A7E-E6F8EE12C271}"/>
                </a:ext>
              </a:extLst>
            </p:cNvPr>
            <p:cNvSpPr/>
            <p:nvPr/>
          </p:nvSpPr>
          <p:spPr>
            <a:xfrm>
              <a:off x="2767996" y="3372377"/>
              <a:ext cx="502254" cy="238812"/>
            </a:xfrm>
            <a:custGeom>
              <a:avLst/>
              <a:gdLst/>
              <a:ahLst/>
              <a:cxnLst/>
              <a:rect l="l" t="t" r="r" b="b"/>
              <a:pathLst>
                <a:path w="502254" h="769732">
                  <a:moveTo>
                    <a:pt x="0" y="0"/>
                  </a:moveTo>
                  <a:lnTo>
                    <a:pt x="502254" y="0"/>
                  </a:lnTo>
                  <a:lnTo>
                    <a:pt x="502254" y="769732"/>
                  </a:lnTo>
                  <a:lnTo>
                    <a:pt x="0" y="769732"/>
                  </a:lnTo>
                  <a:lnTo>
                    <a:pt x="0" y="0"/>
                  </a:lnTo>
                  <a:close/>
                </a:path>
              </a:pathLst>
            </a:custGeom>
            <a:blipFill>
              <a:blip r:embed="rId3"/>
              <a:stretch>
                <a:fillRect t="-222318"/>
              </a:stretch>
            </a:blipFill>
          </p:spPr>
          <p:txBody>
            <a:bodyPr/>
            <a:lstStyle/>
            <a:p>
              <a:endParaRPr lang="nl-NL" dirty="0"/>
            </a:p>
          </p:txBody>
        </p:sp>
        <p:sp>
          <p:nvSpPr>
            <p:cNvPr id="24" name="Freeform 12">
              <a:extLst>
                <a:ext uri="{FF2B5EF4-FFF2-40B4-BE49-F238E27FC236}">
                  <a16:creationId xmlns:a16="http://schemas.microsoft.com/office/drawing/2014/main" id="{795B0001-E290-0C3C-3F69-DE1BDB1E38CA}"/>
                </a:ext>
              </a:extLst>
            </p:cNvPr>
            <p:cNvSpPr/>
            <p:nvPr/>
          </p:nvSpPr>
          <p:spPr>
            <a:xfrm>
              <a:off x="2265742" y="3071865"/>
              <a:ext cx="502254" cy="539324"/>
            </a:xfrm>
            <a:custGeom>
              <a:avLst/>
              <a:gdLst/>
              <a:ahLst/>
              <a:cxnLst/>
              <a:rect l="l" t="t" r="r" b="b"/>
              <a:pathLst>
                <a:path w="502254" h="769732">
                  <a:moveTo>
                    <a:pt x="0" y="0"/>
                  </a:moveTo>
                  <a:lnTo>
                    <a:pt x="502254" y="0"/>
                  </a:lnTo>
                  <a:lnTo>
                    <a:pt x="502254" y="769732"/>
                  </a:lnTo>
                  <a:lnTo>
                    <a:pt x="0" y="769732"/>
                  </a:lnTo>
                  <a:lnTo>
                    <a:pt x="0" y="0"/>
                  </a:lnTo>
                  <a:close/>
                </a:path>
              </a:pathLst>
            </a:custGeom>
            <a:blipFill>
              <a:blip r:embed="rId3"/>
              <a:stretch>
                <a:fillRect t="2734" b="-45456"/>
              </a:stretch>
            </a:blipFill>
          </p:spPr>
          <p:txBody>
            <a:bodyPr/>
            <a:lstStyle/>
            <a:p>
              <a:endParaRPr lang="nl-NL" dirty="0"/>
            </a:p>
          </p:txBody>
        </p:sp>
      </p:grpSp>
      <p:sp>
        <p:nvSpPr>
          <p:cNvPr id="18" name="TextBox 18"/>
          <p:cNvSpPr txBox="1"/>
          <p:nvPr/>
        </p:nvSpPr>
        <p:spPr>
          <a:xfrm>
            <a:off x="4558462" y="1125054"/>
            <a:ext cx="590219" cy="630942"/>
          </a:xfrm>
          <a:prstGeom prst="rect">
            <a:avLst/>
          </a:prstGeom>
        </p:spPr>
        <p:txBody>
          <a:bodyPr lIns="0" tIns="0" rIns="0" bIns="0" rtlCol="0" anchor="t">
            <a:spAutoFit/>
          </a:bodyPr>
          <a:lstStyle/>
          <a:p>
            <a:pPr algn="r">
              <a:spcBef>
                <a:spcPct val="0"/>
              </a:spcBef>
            </a:pPr>
            <a:r>
              <a:rPr lang="nl-NL" sz="500" noProof="0" dirty="0">
                <a:latin typeface="Verdana Pro"/>
                <a:ea typeface="Verdana Pro"/>
                <a:cs typeface="Verdana Pro"/>
                <a:sym typeface="Verdana Pro"/>
              </a:rPr>
              <a:t>Eind maart / </a:t>
            </a:r>
          </a:p>
          <a:p>
            <a:pPr algn="r">
              <a:spcBef>
                <a:spcPct val="0"/>
              </a:spcBef>
            </a:pPr>
            <a:r>
              <a:rPr lang="nl-NL" sz="500" noProof="0" dirty="0">
                <a:latin typeface="Verdana Pro"/>
                <a:ea typeface="Verdana Pro"/>
                <a:cs typeface="Verdana Pro"/>
                <a:sym typeface="Verdana Pro"/>
              </a:rPr>
              <a:t>begin april</a:t>
            </a:r>
          </a:p>
          <a:p>
            <a:pPr algn="r">
              <a:spcBef>
                <a:spcPct val="0"/>
              </a:spcBef>
            </a:pPr>
            <a:r>
              <a:rPr lang="nl-NL" sz="700" b="1" noProof="0" dirty="0">
                <a:latin typeface="Verdana Pro Bold"/>
                <a:ea typeface="Verdana Pro Bold"/>
                <a:cs typeface="Verdana Pro Bold"/>
                <a:sym typeface="Verdana Pro Bold"/>
              </a:rPr>
              <a:t> aanmelden</a:t>
            </a:r>
          </a:p>
          <a:p>
            <a:pPr algn="r">
              <a:spcBef>
                <a:spcPct val="0"/>
              </a:spcBef>
            </a:pPr>
            <a:r>
              <a:rPr lang="nl-NL" sz="700" b="1" noProof="0" dirty="0">
                <a:latin typeface="Verdana Pro Bold"/>
                <a:ea typeface="Verdana Pro Bold"/>
                <a:cs typeface="Verdana Pro Bold"/>
                <a:sym typeface="Verdana Pro Bold"/>
              </a:rPr>
              <a:t>middelbare</a:t>
            </a:r>
          </a:p>
          <a:p>
            <a:pPr algn="r">
              <a:spcBef>
                <a:spcPct val="0"/>
              </a:spcBef>
            </a:pPr>
            <a:r>
              <a:rPr lang="nl-NL" sz="700" b="1" noProof="0" dirty="0">
                <a:latin typeface="Verdana Pro Bold"/>
                <a:ea typeface="Verdana Pro Bold"/>
                <a:cs typeface="Verdana Pro Bold"/>
                <a:sym typeface="Verdana Pro Bold"/>
              </a:rPr>
              <a:t>school</a:t>
            </a:r>
          </a:p>
          <a:p>
            <a:pPr algn="r">
              <a:spcBef>
                <a:spcPct val="0"/>
              </a:spcBef>
            </a:pPr>
            <a:r>
              <a:rPr lang="nl-NL" sz="500" noProof="0" dirty="0">
                <a:latin typeface="Verdana Pro"/>
                <a:ea typeface="Verdana Pro"/>
                <a:cs typeface="Verdana Pro"/>
                <a:sym typeface="Verdana Pro"/>
              </a:rPr>
              <a:t>uiterlijk 12 mei </a:t>
            </a:r>
          </a:p>
          <a:p>
            <a:pPr algn="r">
              <a:spcBef>
                <a:spcPct val="0"/>
              </a:spcBef>
            </a:pPr>
            <a:r>
              <a:rPr lang="nl-NL" sz="500" noProof="0" dirty="0">
                <a:latin typeface="Verdana Pro"/>
                <a:ea typeface="Verdana Pro"/>
                <a:cs typeface="Verdana Pro"/>
                <a:sym typeface="Verdana Pro"/>
              </a:rPr>
              <a:t>besluit</a:t>
            </a:r>
            <a:r>
              <a:rPr lang="nl-NL" sz="500" noProof="0" dirty="0">
                <a:solidFill>
                  <a:srgbClr val="000000"/>
                </a:solidFill>
                <a:latin typeface="Verdana Pro"/>
                <a:ea typeface="Verdana Pro"/>
                <a:cs typeface="Verdana Pro"/>
                <a:sym typeface="Verdana Pro"/>
              </a:rPr>
              <a:t> toelating</a:t>
            </a:r>
          </a:p>
        </p:txBody>
      </p:sp>
      <p:sp>
        <p:nvSpPr>
          <p:cNvPr id="19" name="TextBox 19"/>
          <p:cNvSpPr txBox="1"/>
          <p:nvPr/>
        </p:nvSpPr>
        <p:spPr>
          <a:xfrm>
            <a:off x="3408497" y="2243661"/>
            <a:ext cx="1731909" cy="1369606"/>
          </a:xfrm>
          <a:prstGeom prst="rect">
            <a:avLst/>
          </a:prstGeom>
        </p:spPr>
        <p:txBody>
          <a:bodyPr lIns="0" tIns="0" rIns="0" bIns="0" rtlCol="0" anchor="t">
            <a:spAutoFit/>
          </a:bodyPr>
          <a:lstStyle/>
          <a:p>
            <a:pPr algn="r">
              <a:spcBef>
                <a:spcPct val="0"/>
              </a:spcBef>
            </a:pPr>
            <a:r>
              <a:rPr lang="nl-NL" sz="500" noProof="0" dirty="0">
                <a:latin typeface="Verdana" panose="020B0604030504040204" pitchFamily="34" charset="0"/>
                <a:ea typeface="Verdana" panose="020B0604030504040204" pitchFamily="34" charset="0"/>
                <a:cs typeface="Verdana Pro"/>
                <a:sym typeface="Verdana Pro"/>
              </a:rPr>
              <a:t>uiterlijk 15 maart   </a:t>
            </a:r>
          </a:p>
          <a:p>
            <a:pPr algn="r">
              <a:spcBef>
                <a:spcPct val="0"/>
              </a:spcBef>
            </a:pPr>
            <a:r>
              <a:rPr lang="nl-NL" sz="700" b="1" noProof="0" dirty="0" err="1">
                <a:latin typeface="Verdana" panose="020B0604030504040204" pitchFamily="34" charset="0"/>
                <a:ea typeface="Verdana" panose="020B0604030504040204" pitchFamily="34" charset="0"/>
                <a:cs typeface="Verdana Pro Bold"/>
                <a:sym typeface="Verdana Pro Bold"/>
              </a:rPr>
              <a:t>toetsuitslag</a:t>
            </a:r>
            <a:endParaRPr lang="nl-NL" sz="700" b="1" noProof="0" dirty="0">
              <a:latin typeface="Verdana" panose="020B0604030504040204" pitchFamily="34" charset="0"/>
              <a:ea typeface="Verdana" panose="020B0604030504040204" pitchFamily="34" charset="0"/>
              <a:cs typeface="Verdana Pro Bold"/>
              <a:sym typeface="Verdana Pro Bold"/>
            </a:endParaRPr>
          </a:p>
          <a:p>
            <a:pPr algn="r">
              <a:spcBef>
                <a:spcPct val="0"/>
              </a:spcBef>
            </a:pPr>
            <a:r>
              <a:rPr lang="nl-NL" sz="500" noProof="0" dirty="0">
                <a:latin typeface="Verdana" panose="020B0604030504040204" pitchFamily="34" charset="0"/>
                <a:ea typeface="Verdana" panose="020B0604030504040204" pitchFamily="34" charset="0"/>
                <a:cs typeface="Verdana Pro"/>
                <a:sym typeface="Verdana Pro"/>
              </a:rPr>
              <a:t>en uiterlijk 24 maart </a:t>
            </a:r>
          </a:p>
          <a:p>
            <a:pPr algn="r">
              <a:spcBef>
                <a:spcPct val="0"/>
              </a:spcBef>
            </a:pPr>
            <a:r>
              <a:rPr lang="nl-NL" sz="700" b="1" noProof="0" dirty="0">
                <a:latin typeface="Verdana" panose="020B0604030504040204" pitchFamily="34" charset="0"/>
                <a:ea typeface="Verdana" panose="020B0604030504040204" pitchFamily="34" charset="0"/>
                <a:cs typeface="Verdana Pro Bold"/>
                <a:sym typeface="Verdana Pro Bold"/>
              </a:rPr>
              <a:t>defin</a:t>
            </a:r>
            <a:r>
              <a:rPr lang="nl-NL" sz="700" b="1" noProof="0" dirty="0">
                <a:solidFill>
                  <a:srgbClr val="000000"/>
                </a:solidFill>
                <a:latin typeface="Verdana" panose="020B0604030504040204" pitchFamily="34" charset="0"/>
                <a:ea typeface="Verdana" panose="020B0604030504040204" pitchFamily="34" charset="0"/>
                <a:cs typeface="Verdana Pro Bold"/>
                <a:sym typeface="Verdana Pro Bold"/>
              </a:rPr>
              <a:t>itief advies</a:t>
            </a:r>
          </a:p>
          <a:p>
            <a:pPr algn="r">
              <a:spcBef>
                <a:spcPct val="0"/>
              </a:spcBef>
            </a:pPr>
            <a:r>
              <a:rPr lang="nl-NL" sz="500" noProof="0" dirty="0">
                <a:solidFill>
                  <a:srgbClr val="000000"/>
                </a:solidFill>
                <a:latin typeface="Verdana" panose="020B0604030504040204" pitchFamily="34" charset="0"/>
                <a:ea typeface="Verdana" panose="020B0604030504040204" pitchFamily="34" charset="0"/>
                <a:cs typeface="Verdana Pro"/>
                <a:sym typeface="Verdana Pro"/>
              </a:rPr>
              <a:t> </a:t>
            </a:r>
          </a:p>
          <a:p>
            <a:pPr algn="r">
              <a:spcBef>
                <a:spcPct val="0"/>
              </a:spcBef>
            </a:pPr>
            <a:r>
              <a:rPr lang="nl-NL" sz="500" noProof="0" dirty="0">
                <a:solidFill>
                  <a:srgbClr val="000000"/>
                </a:solidFill>
                <a:latin typeface="Verdana" panose="020B0604030504040204" pitchFamily="34" charset="0"/>
                <a:ea typeface="Verdana" panose="020B0604030504040204" pitchFamily="34" charset="0"/>
                <a:cs typeface="Verdana Pro"/>
                <a:sym typeface="Verdana Pro"/>
              </a:rPr>
              <a:t>· </a:t>
            </a:r>
            <a:r>
              <a:rPr lang="nl-NL" sz="500" i="1" noProof="0" dirty="0">
                <a:solidFill>
                  <a:srgbClr val="000000"/>
                </a:solidFill>
                <a:latin typeface="Verdana" panose="020B0604030504040204" pitchFamily="34" charset="0"/>
                <a:ea typeface="Verdana" panose="020B0604030504040204" pitchFamily="34" charset="0"/>
                <a:cs typeface="Verdana Pro"/>
                <a:sym typeface="Verdana Pro"/>
              </a:rPr>
              <a:t>Wanneer de toets hetzelfde advies geeft</a:t>
            </a:r>
            <a:br>
              <a:rPr lang="nl-NL" sz="500" i="1" noProof="0" dirty="0">
                <a:solidFill>
                  <a:srgbClr val="000000"/>
                </a:solidFill>
                <a:latin typeface="Verdana" panose="020B0604030504040204" pitchFamily="34" charset="0"/>
                <a:ea typeface="Verdana" panose="020B0604030504040204" pitchFamily="34" charset="0"/>
                <a:cs typeface="Verdana Pro"/>
                <a:sym typeface="Verdana Pro"/>
              </a:rPr>
            </a:br>
            <a:r>
              <a:rPr lang="nl-NL" sz="500" i="1" noProof="0" dirty="0">
                <a:solidFill>
                  <a:srgbClr val="000000"/>
                </a:solidFill>
                <a:latin typeface="Verdana" panose="020B0604030504040204" pitchFamily="34" charset="0"/>
                <a:ea typeface="Verdana" panose="020B0604030504040204" pitchFamily="34" charset="0"/>
                <a:cs typeface="Verdana Pro"/>
                <a:sym typeface="Verdana Pro"/>
              </a:rPr>
              <a:t> als het schooladvies óf lager, wordt </a:t>
            </a:r>
            <a:br>
              <a:rPr lang="nl-NL" sz="500" i="1" noProof="0" dirty="0">
                <a:solidFill>
                  <a:srgbClr val="000000"/>
                </a:solidFill>
                <a:latin typeface="Verdana" panose="020B0604030504040204" pitchFamily="34" charset="0"/>
                <a:ea typeface="Verdana" panose="020B0604030504040204" pitchFamily="34" charset="0"/>
                <a:cs typeface="Verdana Pro"/>
                <a:sym typeface="Verdana Pro"/>
              </a:rPr>
            </a:br>
            <a:r>
              <a:rPr lang="nl-NL" sz="500" i="1" noProof="0" dirty="0">
                <a:solidFill>
                  <a:srgbClr val="000000"/>
                </a:solidFill>
                <a:latin typeface="Verdana" panose="020B0604030504040204" pitchFamily="34" charset="0"/>
                <a:ea typeface="Verdana" panose="020B0604030504040204" pitchFamily="34" charset="0"/>
                <a:cs typeface="Verdana Pro"/>
                <a:sym typeface="Verdana Pro"/>
              </a:rPr>
              <a:t>het advies automatisch definitief. </a:t>
            </a:r>
          </a:p>
          <a:p>
            <a:pPr algn="r">
              <a:spcBef>
                <a:spcPct val="0"/>
              </a:spcBef>
            </a:pPr>
            <a:r>
              <a:rPr lang="nl-NL" sz="500" i="1" noProof="0" dirty="0">
                <a:solidFill>
                  <a:srgbClr val="000000"/>
                </a:solidFill>
                <a:latin typeface="Verdana" panose="020B0604030504040204" pitchFamily="34" charset="0"/>
                <a:ea typeface="Verdana" panose="020B0604030504040204" pitchFamily="34" charset="0"/>
                <a:cs typeface="Verdana Pro"/>
                <a:sym typeface="Verdana Pro"/>
              </a:rPr>
              <a:t>· Wanneer de toets een hoger advies geeft dan het schooladvies, wordt de leerling opnieuw besproken (heroverweging). Ouders worden benaderd voor een gesprek (telefonisch of live) waarin het resultaat van de heroverweging besproken wordt. In het belang van de leerling kan school besluiten het advies</a:t>
            </a:r>
            <a:br>
              <a:rPr lang="nl-NL" sz="500" i="1" noProof="0" dirty="0">
                <a:solidFill>
                  <a:srgbClr val="000000"/>
                </a:solidFill>
                <a:latin typeface="Verdana" panose="020B0604030504040204" pitchFamily="34" charset="0"/>
                <a:ea typeface="Verdana" panose="020B0604030504040204" pitchFamily="34" charset="0"/>
                <a:cs typeface="Verdana Pro"/>
                <a:sym typeface="Verdana Pro"/>
              </a:rPr>
            </a:br>
            <a:r>
              <a:rPr lang="nl-NL" sz="500" i="1" noProof="0" dirty="0">
                <a:solidFill>
                  <a:srgbClr val="000000"/>
                </a:solidFill>
                <a:latin typeface="Verdana" panose="020B0604030504040204" pitchFamily="34" charset="0"/>
                <a:ea typeface="Verdana" panose="020B0604030504040204" pitchFamily="34" charset="0"/>
                <a:cs typeface="Verdana Pro"/>
                <a:sym typeface="Verdana Pro"/>
              </a:rPr>
              <a:t> niet te verhogen, school motiveert dit.</a:t>
            </a:r>
          </a:p>
          <a:p>
            <a:pPr algn="r">
              <a:spcBef>
                <a:spcPct val="0"/>
              </a:spcBef>
            </a:pPr>
            <a:r>
              <a:rPr lang="nl-NL" sz="500" i="1" noProof="0" dirty="0">
                <a:solidFill>
                  <a:srgbClr val="000000"/>
                </a:solidFill>
                <a:latin typeface="Verdana" panose="020B0604030504040204" pitchFamily="34" charset="0"/>
                <a:ea typeface="Verdana" panose="020B0604030504040204" pitchFamily="34" charset="0"/>
                <a:cs typeface="Verdana Pro"/>
                <a:sym typeface="Verdana Pro"/>
              </a:rPr>
              <a:t>· Het OKR met daarop het definitieve advies wordt meegegeven.</a:t>
            </a:r>
          </a:p>
        </p:txBody>
      </p:sp>
      <p:sp>
        <p:nvSpPr>
          <p:cNvPr id="2" name="Freeform 2"/>
          <p:cNvSpPr/>
          <p:nvPr/>
        </p:nvSpPr>
        <p:spPr>
          <a:xfrm>
            <a:off x="831850" y="1015504"/>
            <a:ext cx="3652727" cy="1714992"/>
          </a:xfrm>
          <a:custGeom>
            <a:avLst/>
            <a:gdLst/>
            <a:ahLst/>
            <a:cxnLst/>
            <a:rect l="l" t="t" r="r" b="b"/>
            <a:pathLst>
              <a:path w="3652727" h="1714992">
                <a:moveTo>
                  <a:pt x="0" y="0"/>
                </a:moveTo>
                <a:lnTo>
                  <a:pt x="3652726" y="0"/>
                </a:lnTo>
                <a:lnTo>
                  <a:pt x="3652726" y="1714991"/>
                </a:lnTo>
                <a:lnTo>
                  <a:pt x="0" y="1714991"/>
                </a:lnTo>
                <a:lnTo>
                  <a:pt x="0" y="0"/>
                </a:lnTo>
                <a:close/>
              </a:path>
            </a:pathLst>
          </a:custGeom>
          <a:blipFill>
            <a:blip r:embed="rId4"/>
            <a:stretch>
              <a:fillRect t="-6674" r="-1089" b="-7977"/>
            </a:stretch>
          </a:blipFill>
        </p:spPr>
        <p:txBody>
          <a:bodyPr/>
          <a:lstStyle/>
          <a:p>
            <a:endParaRPr lang="nl-NL"/>
          </a:p>
        </p:txBody>
      </p:sp>
      <p:grpSp>
        <p:nvGrpSpPr>
          <p:cNvPr id="12" name="Group 6">
            <a:extLst>
              <a:ext uri="{FF2B5EF4-FFF2-40B4-BE49-F238E27FC236}">
                <a16:creationId xmlns:a16="http://schemas.microsoft.com/office/drawing/2014/main" id="{23CD808E-B1DC-719E-C687-F3EC4B478307}"/>
              </a:ext>
            </a:extLst>
          </p:cNvPr>
          <p:cNvGrpSpPr/>
          <p:nvPr/>
        </p:nvGrpSpPr>
        <p:grpSpPr>
          <a:xfrm>
            <a:off x="-238666" y="-395564"/>
            <a:ext cx="969540" cy="969540"/>
            <a:chOff x="0" y="0"/>
            <a:chExt cx="812800" cy="812800"/>
          </a:xfrm>
        </p:grpSpPr>
        <p:sp>
          <p:nvSpPr>
            <p:cNvPr id="26" name="Freeform 7">
              <a:extLst>
                <a:ext uri="{FF2B5EF4-FFF2-40B4-BE49-F238E27FC236}">
                  <a16:creationId xmlns:a16="http://schemas.microsoft.com/office/drawing/2014/main" id="{E4E22101-21B1-E103-B06C-38B427BBD8FE}"/>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6931E">
                <a:alpha val="40000"/>
              </a:srgbClr>
            </a:solidFill>
          </p:spPr>
          <p:txBody>
            <a:bodyPr/>
            <a:lstStyle/>
            <a:p>
              <a:endParaRPr lang="nl-NL" dirty="0"/>
            </a:p>
          </p:txBody>
        </p:sp>
        <p:sp>
          <p:nvSpPr>
            <p:cNvPr id="27" name="TextBox 8">
              <a:extLst>
                <a:ext uri="{FF2B5EF4-FFF2-40B4-BE49-F238E27FC236}">
                  <a16:creationId xmlns:a16="http://schemas.microsoft.com/office/drawing/2014/main" id="{0844DA73-EE3B-0502-C43B-3803109269AA}"/>
                </a:ext>
              </a:extLst>
            </p:cNvPr>
            <p:cNvSpPr txBox="1"/>
            <p:nvPr/>
          </p:nvSpPr>
          <p:spPr>
            <a:xfrm>
              <a:off x="76200" y="66675"/>
              <a:ext cx="660400" cy="669925"/>
            </a:xfrm>
            <a:prstGeom prst="rect">
              <a:avLst/>
            </a:prstGeom>
          </p:spPr>
          <p:txBody>
            <a:bodyPr lIns="50800" tIns="50800" rIns="50800" bIns="50800" rtlCol="0" anchor="ctr"/>
            <a:lstStyle/>
            <a:p>
              <a:pPr algn="ctr">
                <a:lnSpc>
                  <a:spcPts val="700"/>
                </a:lnSpc>
              </a:pPr>
              <a:endParaRPr/>
            </a:p>
          </p:txBody>
        </p:sp>
      </p:grpSp>
      <p:sp>
        <p:nvSpPr>
          <p:cNvPr id="16" name="TextBox 16"/>
          <p:cNvSpPr txBox="1"/>
          <p:nvPr/>
        </p:nvSpPr>
        <p:spPr>
          <a:xfrm>
            <a:off x="189089" y="2090976"/>
            <a:ext cx="1099961" cy="861774"/>
          </a:xfrm>
          <a:prstGeom prst="rect">
            <a:avLst/>
          </a:prstGeom>
        </p:spPr>
        <p:txBody>
          <a:bodyPr lIns="0" tIns="0" rIns="0" bIns="0" rtlCol="0" anchor="t">
            <a:spAutoFit/>
          </a:bodyPr>
          <a:lstStyle/>
          <a:p>
            <a:pPr algn="l">
              <a:spcBef>
                <a:spcPct val="0"/>
              </a:spcBef>
            </a:pPr>
            <a:r>
              <a:rPr lang="nl-NL" sz="500" u="sng" noProof="0" dirty="0">
                <a:latin typeface="Verdana Pro"/>
                <a:ea typeface="Verdana Pro"/>
                <a:cs typeface="Verdana Pro"/>
                <a:sym typeface="Verdana Pro"/>
              </a:rPr>
              <a:t>Groep 8</a:t>
            </a:r>
            <a:r>
              <a:rPr lang="nl-NL" sz="500" noProof="0" dirty="0">
                <a:latin typeface="Verdana Pro"/>
                <a:ea typeface="Verdana Pro"/>
                <a:cs typeface="Verdana Pro"/>
                <a:sym typeface="Verdana Pro"/>
              </a:rPr>
              <a:t> </a:t>
            </a:r>
          </a:p>
          <a:p>
            <a:pPr algn="l">
              <a:spcBef>
                <a:spcPct val="0"/>
              </a:spcBef>
            </a:pPr>
            <a:r>
              <a:rPr lang="nl-NL" sz="500" noProof="0" dirty="0">
                <a:latin typeface="Verdana Pro"/>
                <a:ea typeface="Verdana Pro"/>
                <a:cs typeface="Verdana Pro"/>
                <a:sym typeface="Verdana Pro"/>
              </a:rPr>
              <a:t>tussen 10 en 31 januari </a:t>
            </a:r>
          </a:p>
          <a:p>
            <a:pPr algn="l">
              <a:spcBef>
                <a:spcPct val="0"/>
              </a:spcBef>
            </a:pPr>
            <a:r>
              <a:rPr lang="nl-NL" sz="700" b="1" noProof="0" dirty="0">
                <a:solidFill>
                  <a:srgbClr val="000000"/>
                </a:solidFill>
                <a:latin typeface="Verdana Pro Bold"/>
                <a:ea typeface="Verdana Pro Bold"/>
                <a:cs typeface="Verdana Pro Bold"/>
                <a:sym typeface="Verdana Pro Bold"/>
              </a:rPr>
              <a:t>(voorlopig) </a:t>
            </a:r>
          </a:p>
          <a:p>
            <a:pPr algn="l">
              <a:spcBef>
                <a:spcPct val="0"/>
              </a:spcBef>
            </a:pPr>
            <a:r>
              <a:rPr lang="nl-NL" sz="700" b="1" noProof="0" dirty="0">
                <a:solidFill>
                  <a:srgbClr val="000000"/>
                </a:solidFill>
                <a:latin typeface="Verdana Pro Bold"/>
                <a:ea typeface="Verdana Pro Bold"/>
                <a:cs typeface="Verdana Pro Bold"/>
                <a:sym typeface="Verdana Pro Bold"/>
              </a:rPr>
              <a:t>schooladvies</a:t>
            </a:r>
          </a:p>
          <a:p>
            <a:pPr algn="l">
              <a:spcBef>
                <a:spcPct val="0"/>
              </a:spcBef>
            </a:pPr>
            <a:r>
              <a:rPr lang="nl-NL" sz="500" noProof="0" dirty="0">
                <a:solidFill>
                  <a:srgbClr val="000000"/>
                </a:solidFill>
                <a:latin typeface="Verdana Pro"/>
                <a:ea typeface="Verdana Pro"/>
                <a:cs typeface="Verdana Pro"/>
                <a:sym typeface="Verdana Pro"/>
              </a:rPr>
              <a:t>tijdens een gesprek, </a:t>
            </a:r>
          </a:p>
          <a:p>
            <a:pPr algn="l">
              <a:spcBef>
                <a:spcPct val="0"/>
              </a:spcBef>
            </a:pPr>
            <a:r>
              <a:rPr lang="nl-NL" sz="500" noProof="0" dirty="0">
                <a:solidFill>
                  <a:srgbClr val="000000"/>
                </a:solidFill>
                <a:latin typeface="Verdana Pro"/>
                <a:ea typeface="Verdana Pro"/>
                <a:cs typeface="Verdana Pro"/>
                <a:sym typeface="Verdana Pro"/>
              </a:rPr>
              <a:t>bevestigd op schrift</a:t>
            </a:r>
          </a:p>
          <a:p>
            <a:pPr algn="l">
              <a:spcBef>
                <a:spcPct val="0"/>
              </a:spcBef>
            </a:pPr>
            <a:r>
              <a:rPr lang="nl-NL" sz="500" noProof="0" dirty="0">
                <a:solidFill>
                  <a:srgbClr val="000000"/>
                </a:solidFill>
                <a:latin typeface="Verdana Pro"/>
                <a:ea typeface="Verdana Pro"/>
                <a:cs typeface="Verdana Pro"/>
                <a:sym typeface="Verdana Pro"/>
              </a:rPr>
              <a:t> </a:t>
            </a:r>
            <a:endParaRPr lang="nl-NL" sz="500" noProof="0" dirty="0">
              <a:latin typeface="Verdana Pro"/>
              <a:ea typeface="Verdana Pro"/>
              <a:cs typeface="Verdana Pro"/>
              <a:sym typeface="Verdana Pro"/>
            </a:endParaRPr>
          </a:p>
          <a:p>
            <a:pPr algn="l">
              <a:spcBef>
                <a:spcPct val="0"/>
              </a:spcBef>
            </a:pPr>
            <a:r>
              <a:rPr lang="nl-NL" sz="500" noProof="0" dirty="0">
                <a:latin typeface="Verdana Pro"/>
                <a:ea typeface="Verdana Pro"/>
                <a:cs typeface="Verdana Pro"/>
                <a:sym typeface="Verdana Pro"/>
              </a:rPr>
              <a:t>25 januari - 12 februari</a:t>
            </a:r>
          </a:p>
          <a:p>
            <a:pPr algn="l">
              <a:spcBef>
                <a:spcPct val="0"/>
              </a:spcBef>
            </a:pPr>
            <a:r>
              <a:rPr lang="nl-NL" sz="700" b="1" dirty="0">
                <a:latin typeface="Verdana Pro Bold"/>
                <a:ea typeface="Verdana Pro Bold"/>
                <a:cs typeface="Verdana Pro Bold"/>
                <a:sym typeface="Verdana Pro Bold"/>
              </a:rPr>
              <a:t>d</a:t>
            </a:r>
            <a:r>
              <a:rPr lang="nl-NL" sz="700" b="1" noProof="0" dirty="0" err="1">
                <a:latin typeface="Verdana Pro Bold"/>
                <a:ea typeface="Verdana Pro Bold"/>
                <a:cs typeface="Verdana Pro Bold"/>
                <a:sym typeface="Verdana Pro Bold"/>
              </a:rPr>
              <a:t>oorstroomtoets</a:t>
            </a:r>
            <a:endParaRPr lang="nl-NL" sz="700" b="1" noProof="0" dirty="0">
              <a:latin typeface="Verdana Pro Bold"/>
              <a:ea typeface="Verdana Pro Bold"/>
              <a:cs typeface="Verdana Pro Bold"/>
              <a:sym typeface="Verdana Pro Bold"/>
            </a:endParaRPr>
          </a:p>
          <a:p>
            <a:pPr algn="l">
              <a:spcBef>
                <a:spcPct val="0"/>
              </a:spcBef>
            </a:pPr>
            <a:r>
              <a:rPr lang="nl-NL" sz="500" i="1" noProof="0" dirty="0">
                <a:latin typeface="Verdana Pro"/>
                <a:ea typeface="Verdana Pro"/>
                <a:cs typeface="Verdana Pro"/>
                <a:sym typeface="Verdana Pro"/>
              </a:rPr>
              <a:t>op</a:t>
            </a:r>
            <a:r>
              <a:rPr lang="nl-NL" sz="500" i="1" noProof="0" dirty="0">
                <a:latin typeface="Verdana Pro Italics"/>
                <a:ea typeface="Verdana Pro Italics"/>
                <a:cs typeface="Verdana Pro Italics"/>
                <a:sym typeface="Verdana Pro Italics"/>
              </a:rPr>
              <a:t> papier 26 en 27 januari</a:t>
            </a:r>
          </a:p>
        </p:txBody>
      </p:sp>
      <p:sp>
        <p:nvSpPr>
          <p:cNvPr id="17" name="TextBox 17"/>
          <p:cNvSpPr txBox="1"/>
          <p:nvPr/>
        </p:nvSpPr>
        <p:spPr>
          <a:xfrm>
            <a:off x="99575" y="133350"/>
            <a:ext cx="2180075" cy="340784"/>
          </a:xfrm>
          <a:prstGeom prst="rect">
            <a:avLst/>
          </a:prstGeom>
        </p:spPr>
        <p:txBody>
          <a:bodyPr lIns="0" tIns="0" rIns="0" bIns="0" rtlCol="0" anchor="t">
            <a:spAutoFit/>
          </a:bodyPr>
          <a:lstStyle/>
          <a:p>
            <a:pPr algn="ctr">
              <a:lnSpc>
                <a:spcPts val="1680"/>
              </a:lnSpc>
            </a:pPr>
            <a:r>
              <a:rPr lang="en-US" sz="1200" b="1" dirty="0">
                <a:solidFill>
                  <a:srgbClr val="891925"/>
                </a:solidFill>
                <a:latin typeface="Verdana Pro Bold"/>
                <a:ea typeface="Verdana Pro Bold"/>
                <a:cs typeface="Verdana Pro Bold"/>
                <a:sym typeface="Verdana Pro Bold"/>
              </a:rPr>
              <a:t>Procedure </a:t>
            </a:r>
            <a:r>
              <a:rPr lang="en-US" sz="1200" b="1" dirty="0" err="1">
                <a:solidFill>
                  <a:srgbClr val="891925"/>
                </a:solidFill>
                <a:latin typeface="Verdana Pro Bold"/>
                <a:ea typeface="Verdana Pro Bold"/>
                <a:cs typeface="Verdana Pro Bold"/>
                <a:sym typeface="Verdana Pro Bold"/>
              </a:rPr>
              <a:t>Schooladvies</a:t>
            </a:r>
            <a:endParaRPr lang="en-US" sz="1200" b="1" dirty="0">
              <a:solidFill>
                <a:srgbClr val="891925"/>
              </a:solidFill>
              <a:latin typeface="Verdana Pro Bold"/>
              <a:ea typeface="Verdana Pro Bold"/>
              <a:cs typeface="Verdana Pro Bold"/>
              <a:sym typeface="Verdana Pro Bold"/>
            </a:endParaRPr>
          </a:p>
          <a:p>
            <a:pPr algn="ctr">
              <a:lnSpc>
                <a:spcPts val="1120"/>
              </a:lnSpc>
              <a:spcBef>
                <a:spcPct val="0"/>
              </a:spcBef>
            </a:pPr>
            <a:r>
              <a:rPr lang="en-US" sz="800" dirty="0" err="1">
                <a:solidFill>
                  <a:srgbClr val="891925"/>
                </a:solidFill>
                <a:latin typeface="Verdana Pro"/>
                <a:ea typeface="Verdana Pro"/>
                <a:cs typeface="Verdana Pro"/>
                <a:sym typeface="Verdana Pro"/>
              </a:rPr>
              <a:t>overgang</a:t>
            </a:r>
            <a:r>
              <a:rPr lang="en-US" sz="800" dirty="0">
                <a:solidFill>
                  <a:srgbClr val="891925"/>
                </a:solidFill>
                <a:latin typeface="Verdana Pro"/>
                <a:ea typeface="Verdana Pro"/>
                <a:cs typeface="Verdana Pro"/>
                <a:sym typeface="Verdana Pro"/>
              </a:rPr>
              <a:t> </a:t>
            </a:r>
            <a:r>
              <a:rPr lang="en-US" sz="800" dirty="0" err="1">
                <a:solidFill>
                  <a:srgbClr val="891925"/>
                </a:solidFill>
                <a:latin typeface="Verdana Pro"/>
                <a:ea typeface="Verdana Pro"/>
                <a:cs typeface="Verdana Pro"/>
                <a:sym typeface="Verdana Pro"/>
              </a:rPr>
              <a:t>naar</a:t>
            </a:r>
            <a:r>
              <a:rPr lang="en-US" sz="800" dirty="0">
                <a:solidFill>
                  <a:srgbClr val="891925"/>
                </a:solidFill>
                <a:latin typeface="Verdana Pro"/>
                <a:ea typeface="Verdana Pro"/>
                <a:cs typeface="Verdana Pro"/>
                <a:sym typeface="Verdana Pro"/>
              </a:rPr>
              <a:t> het </a:t>
            </a:r>
            <a:r>
              <a:rPr lang="en-US" sz="800" dirty="0" err="1">
                <a:solidFill>
                  <a:srgbClr val="891925"/>
                </a:solidFill>
                <a:latin typeface="Verdana Pro"/>
                <a:ea typeface="Verdana Pro"/>
                <a:cs typeface="Verdana Pro"/>
                <a:sym typeface="Verdana Pro"/>
              </a:rPr>
              <a:t>voortgezet</a:t>
            </a:r>
            <a:r>
              <a:rPr lang="en-US" sz="800" dirty="0">
                <a:solidFill>
                  <a:srgbClr val="891925"/>
                </a:solidFill>
                <a:latin typeface="Verdana Pro"/>
                <a:ea typeface="Verdana Pro"/>
                <a:cs typeface="Verdana Pro"/>
                <a:sym typeface="Verdana Pro"/>
              </a:rPr>
              <a:t> </a:t>
            </a:r>
            <a:r>
              <a:rPr lang="en-US" sz="800" dirty="0" err="1">
                <a:solidFill>
                  <a:srgbClr val="891925"/>
                </a:solidFill>
                <a:latin typeface="Verdana Pro"/>
                <a:ea typeface="Verdana Pro"/>
                <a:cs typeface="Verdana Pro"/>
                <a:sym typeface="Verdana Pro"/>
              </a:rPr>
              <a:t>onderwijs</a:t>
            </a:r>
            <a:endParaRPr lang="en-US" sz="800" dirty="0">
              <a:solidFill>
                <a:srgbClr val="891925"/>
              </a:solidFill>
              <a:latin typeface="Verdana Pro"/>
              <a:ea typeface="Verdana Pro"/>
              <a:cs typeface="Verdana Pro"/>
              <a:sym typeface="Verdana Pro"/>
            </a:endParaRPr>
          </a:p>
        </p:txBody>
      </p:sp>
      <p:sp>
        <p:nvSpPr>
          <p:cNvPr id="28" name="Tekstvak 27">
            <a:extLst>
              <a:ext uri="{FF2B5EF4-FFF2-40B4-BE49-F238E27FC236}">
                <a16:creationId xmlns:a16="http://schemas.microsoft.com/office/drawing/2014/main" id="{65061244-B1A3-56C7-B92D-AE3944BEDE72}"/>
              </a:ext>
            </a:extLst>
          </p:cNvPr>
          <p:cNvSpPr txBox="1"/>
          <p:nvPr/>
        </p:nvSpPr>
        <p:spPr>
          <a:xfrm>
            <a:off x="968255" y="482114"/>
            <a:ext cx="1343145" cy="261610"/>
          </a:xfrm>
          <a:prstGeom prst="rect">
            <a:avLst/>
          </a:prstGeom>
          <a:noFill/>
        </p:spPr>
        <p:txBody>
          <a:bodyPr wrap="square" rtlCol="0">
            <a:spAutoFit/>
          </a:bodyPr>
          <a:lstStyle/>
          <a:p>
            <a:pPr algn="r"/>
            <a:r>
              <a:rPr lang="en-US" sz="1100" b="1" dirty="0">
                <a:solidFill>
                  <a:srgbClr val="891925"/>
                </a:solidFill>
                <a:latin typeface="Verdana Pro"/>
                <a:ea typeface="Verdana Pro"/>
                <a:cs typeface="Verdana Pro"/>
                <a:sym typeface="Verdana Pro"/>
              </a:rPr>
              <a:t>2026 - 2027</a:t>
            </a:r>
            <a:endParaRPr lang="nl-NL" sz="1100" b="1"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F1E9DC1B13BBF4896E8A0DF98785E03" ma:contentTypeVersion="18" ma:contentTypeDescription="Een nieuw document maken." ma:contentTypeScope="" ma:versionID="761812483cbd8f6135e410075ce84ced">
  <xsd:schema xmlns:xsd="http://www.w3.org/2001/XMLSchema" xmlns:xs="http://www.w3.org/2001/XMLSchema" xmlns:p="http://schemas.microsoft.com/office/2006/metadata/properties" xmlns:ns2="ac843a8a-e161-4816-b430-407080c98c62" xmlns:ns3="5c38a109-ecea-4c20-8b7c-9d0a255ac67c" targetNamespace="http://schemas.microsoft.com/office/2006/metadata/properties" ma:root="true" ma:fieldsID="48d09c8ad222fc390c17b01b6027d3bb" ns2:_="" ns3:_="">
    <xsd:import namespace="ac843a8a-e161-4816-b430-407080c98c62"/>
    <xsd:import namespace="5c38a109-ecea-4c20-8b7c-9d0a255ac67c"/>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Location" minOccurs="0"/>
                <xsd:element ref="ns2:MediaServiceOCR" minOccurs="0"/>
                <xsd:element ref="ns3:SharedWithUsers" minOccurs="0"/>
                <xsd:element ref="ns3:SharedWithDetails" minOccurs="0"/>
                <xsd:element ref="ns2:MediaServiceGenerationTime" minOccurs="0"/>
                <xsd:element ref="ns2:MediaServiceEventHashCode" minOccurs="0"/>
                <xsd:element ref="ns2:MediaServiceAutoKeyPoints" minOccurs="0"/>
                <xsd:element ref="ns2:MediaServiceKeyPoints" minOccurs="0"/>
                <xsd:element ref="ns2:MediaLengthInSeconds"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c843a8a-e161-4816-b430-407080c98c6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Afbeeldingtags" ma:readOnly="false" ma:fieldId="{5cf76f15-5ced-4ddc-b409-7134ff3c332f}" ma:taxonomyMulti="true" ma:sspId="cd108e65-0899-4dc9-a744-d766d9e05fed" ma:termSetId="09814cd3-568e-fe90-9814-8d621ff8fb84" ma:anchorId="fba54fb3-c3e1-fe81-a776-ca4b69148c4d" ma:open="true" ma:isKeyword="false">
      <xsd:complexType>
        <xsd:sequence>
          <xsd:element ref="pc:Terms" minOccurs="0" maxOccurs="1"/>
        </xsd:sequence>
      </xsd:complexType>
    </xsd:element>
    <xsd:element name="MediaServiceSearchProperties" ma:index="24" nillable="true" ma:displayName="MediaServiceSearchProperties" ma:hidden="true" ma:internalName="MediaServiceSearchProperties" ma:readOnly="true">
      <xsd:simpleType>
        <xsd:restriction base="dms:Note"/>
      </xsd:simpleType>
    </xsd:element>
    <xsd:element name="MediaServiceObjectDetectorVersions" ma:index="25"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c38a109-ecea-4c20-8b7c-9d0a255ac67c" elementFormDefault="qualified">
    <xsd:import namespace="http://schemas.microsoft.com/office/2006/documentManagement/types"/>
    <xsd:import namespace="http://schemas.microsoft.com/office/infopath/2007/PartnerControls"/>
    <xsd:element name="SharedWithUsers" ma:index="14"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Gedeeld met details" ma:internalName="SharedWithDetails" ma:readOnly="true">
      <xsd:simpleType>
        <xsd:restriction base="dms:Note">
          <xsd:maxLength value="255"/>
        </xsd:restriction>
      </xsd:simpleType>
    </xsd:element>
    <xsd:element name="TaxCatchAll" ma:index="23" nillable="true" ma:displayName="Taxonomy Catch All Column" ma:hidden="true" ma:list="{47628fa7-7c9b-4060-a66a-4682bfc04800}" ma:internalName="TaxCatchAll" ma:showField="CatchAllData" ma:web="5c38a109-ecea-4c20-8b7c-9d0a255ac67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5c38a109-ecea-4c20-8b7c-9d0a255ac67c" xsi:nil="true"/>
    <lcf76f155ced4ddcb4097134ff3c332f xmlns="ac843a8a-e161-4816-b430-407080c98c62">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D6D27347-1A20-49FC-92E6-A24D4AFE769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c843a8a-e161-4816-b430-407080c98c62"/>
    <ds:schemaRef ds:uri="5c38a109-ecea-4c20-8b7c-9d0a255ac67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8056455-0EB5-4326-A1D8-82939651D16E}">
  <ds:schemaRefs>
    <ds:schemaRef ds:uri="http://schemas.microsoft.com/sharepoint/v3/contenttype/forms"/>
  </ds:schemaRefs>
</ds:datastoreItem>
</file>

<file path=customXml/itemProps3.xml><?xml version="1.0" encoding="utf-8"?>
<ds:datastoreItem xmlns:ds="http://schemas.openxmlformats.org/officeDocument/2006/customXml" ds:itemID="{54F5446F-7AC8-43CA-8A60-84457ABBF09C}">
  <ds:schemaRefs>
    <ds:schemaRef ds:uri="http://schemas.microsoft.com/office/2006/metadata/properties"/>
    <ds:schemaRef ds:uri="http://schemas.microsoft.com/office/infopath/2007/PartnerControls"/>
    <ds:schemaRef ds:uri="5c38a109-ecea-4c20-8b7c-9d0a255ac67c"/>
    <ds:schemaRef ds:uri="ac843a8a-e161-4816-b430-407080c98c62"/>
  </ds:schemaRefs>
</ds:datastoreItem>
</file>

<file path=docProps/app.xml><?xml version="1.0" encoding="utf-8"?>
<Properties xmlns="http://schemas.openxmlformats.org/officeDocument/2006/extended-properties" xmlns:vt="http://schemas.openxmlformats.org/officeDocument/2006/docPropsVTypes">
  <TotalTime>329</TotalTime>
  <Words>396</Words>
  <Application>Microsoft Office PowerPoint</Application>
  <PresentationFormat>Aangepast</PresentationFormat>
  <Paragraphs>46</Paragraphs>
  <Slides>1</Slides>
  <Notes>1</Notes>
  <HiddenSlides>0</HiddenSlides>
  <MMClips>0</MMClips>
  <ScaleCrop>false</ScaleCrop>
  <HeadingPairs>
    <vt:vector size="6" baseType="variant">
      <vt:variant>
        <vt:lpstr>Gebruikte lettertypen</vt:lpstr>
      </vt:variant>
      <vt:variant>
        <vt:i4>9</vt:i4>
      </vt:variant>
      <vt:variant>
        <vt:lpstr>Thema</vt:lpstr>
      </vt:variant>
      <vt:variant>
        <vt:i4>1</vt:i4>
      </vt:variant>
      <vt:variant>
        <vt:lpstr>Diatitels</vt:lpstr>
      </vt:variant>
      <vt:variant>
        <vt:i4>1</vt:i4>
      </vt:variant>
    </vt:vector>
  </HeadingPairs>
  <TitlesOfParts>
    <vt:vector size="11" baseType="lpstr">
      <vt:lpstr>Arial</vt:lpstr>
      <vt:lpstr>Verdana Pro Italics</vt:lpstr>
      <vt:lpstr>Calibri Light</vt:lpstr>
      <vt:lpstr>Aptos</vt:lpstr>
      <vt:lpstr>Verdana</vt:lpstr>
      <vt:lpstr>Cambria</vt:lpstr>
      <vt:lpstr>Verdana Pro Bold</vt:lpstr>
      <vt:lpstr>Verdana Pro</vt:lpstr>
      <vt:lpstr>Calibri</vt:lpstr>
      <vt:lpstr>Office Theme</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Groep 8</dc:title>
  <dc:creator>Kim Verheijen</dc:creator>
  <cp:lastModifiedBy>Kim Verheijen</cp:lastModifiedBy>
  <cp:revision>5</cp:revision>
  <cp:lastPrinted>2025-05-09T17:01:44Z</cp:lastPrinted>
  <dcterms:created xsi:type="dcterms:W3CDTF">2006-08-16T00:00:00Z</dcterms:created>
  <dcterms:modified xsi:type="dcterms:W3CDTF">2026-05-21T12:17:03Z</dcterms:modified>
  <dc:identifier>DAGm8man-dw</dc:identifie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0x0101009F1E9DC1B13BBF4896E8A0DF98785E03</vt:lpwstr>
  </property>
</Properties>
</file>